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65" r:id="rId2"/>
    <p:sldId id="267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6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6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8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66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72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4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36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9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3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0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2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3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0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7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589BA4-9D7F-4D80-8C67-7963B887E5EF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2E4A8D-8F66-4E89-9E41-5DF5A8698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1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794117"/>
            <a:ext cx="8830492" cy="2367094"/>
          </a:xfrm>
        </p:spPr>
        <p:txBody>
          <a:bodyPr/>
          <a:lstStyle/>
          <a:p>
            <a:r>
              <a:rPr lang="en-US" sz="5200" b="1" dirty="0" smtClean="0"/>
              <a:t>  American Rescue Plan Act</a:t>
            </a:r>
            <a:endParaRPr lang="en-US" sz="5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391877"/>
            <a:ext cx="10402277" cy="3251199"/>
          </a:xfrm>
        </p:spPr>
        <p:txBody>
          <a:bodyPr/>
          <a:lstStyle/>
          <a:p>
            <a:pPr algn="l"/>
            <a:r>
              <a:rPr lang="en-US" sz="3200" b="1" dirty="0" smtClean="0"/>
              <a:t>								    ARPA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1050" b="1" dirty="0"/>
              <a:t>	</a:t>
            </a:r>
            <a:r>
              <a:rPr lang="en-US" sz="1050" b="1" dirty="0" smtClean="0"/>
              <a:t>						</a:t>
            </a:r>
          </a:p>
          <a:p>
            <a:pPr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dirty="0"/>
              <a:t>	</a:t>
            </a:r>
            <a:r>
              <a:rPr lang="en-US" sz="1050" b="1" dirty="0" smtClean="0"/>
              <a:t>							                       								</a:t>
            </a:r>
          </a:p>
          <a:p>
            <a:pPr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dirty="0"/>
              <a:t>	</a:t>
            </a:r>
            <a:r>
              <a:rPr lang="en-US" sz="1050" b="1" dirty="0" smtClean="0"/>
              <a:t>																</a:t>
            </a:r>
          </a:p>
          <a:p>
            <a:pPr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dirty="0"/>
              <a:t>	</a:t>
            </a:r>
            <a:r>
              <a:rPr lang="en-US" sz="1050" b="1" dirty="0" smtClean="0"/>
              <a:t>																</a:t>
            </a:r>
          </a:p>
          <a:p>
            <a:pPr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dirty="0"/>
              <a:t>	</a:t>
            </a:r>
            <a:r>
              <a:rPr lang="en-US" sz="1050" b="1" dirty="0" smtClean="0"/>
              <a:t>																  Mark Pruhenski, Town Manager</a:t>
            </a:r>
          </a:p>
          <a:p>
            <a:pPr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dirty="0"/>
              <a:t>	</a:t>
            </a:r>
            <a:r>
              <a:rPr lang="en-US" sz="1050" b="1" dirty="0" smtClean="0"/>
              <a:t>							                           								          Chris Rembold, Asst. Town Manager</a:t>
            </a:r>
          </a:p>
          <a:p>
            <a:pPr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dirty="0"/>
              <a:t>	</a:t>
            </a:r>
            <a:r>
              <a:rPr lang="en-US" sz="1050" b="1" dirty="0" smtClean="0"/>
              <a:t>							                                                                                                                             Susan Carmel, Finance Director</a:t>
            </a:r>
          </a:p>
        </p:txBody>
      </p:sp>
    </p:spTree>
    <p:extLst>
      <p:ext uri="{BB962C8B-B14F-4D97-AF65-F5344CB8AC3E}">
        <p14:creationId xmlns:p14="http://schemas.microsoft.com/office/powerpoint/2010/main" val="429339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Water, Sewer and Broadband Infrastructure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4327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Water and Sewer eligible uses are those aligned with drinking water, stormwater and sewer Revolving Loan Fund programs including: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uilding </a:t>
            </a:r>
            <a:r>
              <a:rPr lang="en-US" dirty="0"/>
              <a:t>or upgrading </a:t>
            </a:r>
            <a:r>
              <a:rPr lang="en-US" dirty="0" smtClean="0"/>
              <a:t>facilities, transmission</a:t>
            </a:r>
            <a:r>
              <a:rPr lang="en-US" dirty="0"/>
              <a:t>, distribution, and storage </a:t>
            </a:r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Wastewater collecting and treatment</a:t>
            </a:r>
          </a:p>
          <a:p>
            <a:pPr lvl="2"/>
            <a:r>
              <a:rPr lang="en-US" dirty="0" smtClean="0"/>
              <a:t>Conservation and pollution prevention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dirty="0" smtClean="0"/>
              <a:t>Broadband eligible uses are those that deliver high speed future ready service to “unserved or underserved” populations</a:t>
            </a:r>
          </a:p>
          <a:p>
            <a:pPr lvl="1"/>
            <a:r>
              <a:rPr lang="en-US" sz="1800" dirty="0" smtClean="0"/>
              <a:t>Defined as those without access to a minimum 25 Mbps download / 3 Mbps upload speed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8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Reporting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12275"/>
            <a:ext cx="9601196" cy="3857896"/>
          </a:xfrm>
        </p:spPr>
        <p:txBody>
          <a:bodyPr>
            <a:normAutofit/>
          </a:bodyPr>
          <a:lstStyle/>
          <a:p>
            <a:pPr lvl="1">
              <a:lnSpc>
                <a:spcPts val="1560"/>
              </a:lnSpc>
              <a:spcBef>
                <a:spcPts val="50"/>
              </a:spcBef>
              <a:spcAft>
                <a:spcPts val="50"/>
              </a:spcAft>
            </a:pPr>
            <a:endParaRPr lang="en-US" dirty="0" smtClean="0"/>
          </a:p>
          <a:p>
            <a:pPr lvl="1">
              <a:lnSpc>
                <a:spcPts val="1560"/>
              </a:lnSpc>
              <a:spcBef>
                <a:spcPts val="50"/>
              </a:spcBef>
              <a:spcAft>
                <a:spcPts val="50"/>
              </a:spcAft>
            </a:pPr>
            <a:r>
              <a:rPr lang="en-US" dirty="0" smtClean="0"/>
              <a:t>Annual reporting of projects and expenditures</a:t>
            </a:r>
          </a:p>
          <a:p>
            <a:pPr marL="457200" lvl="1" indent="0">
              <a:lnSpc>
                <a:spcPts val="1560"/>
              </a:lnSpc>
              <a:spcBef>
                <a:spcPts val="50"/>
              </a:spcBef>
              <a:spcAft>
                <a:spcPts val="50"/>
              </a:spcAft>
              <a:buNone/>
            </a:pPr>
            <a:endParaRPr lang="en-US" dirty="0" smtClean="0"/>
          </a:p>
          <a:p>
            <a:pPr lvl="1">
              <a:lnSpc>
                <a:spcPts val="1560"/>
              </a:lnSpc>
              <a:spcBef>
                <a:spcPts val="50"/>
              </a:spcBef>
              <a:spcAft>
                <a:spcPts val="50"/>
              </a:spcAft>
            </a:pPr>
            <a:r>
              <a:rPr lang="en-US" dirty="0" smtClean="0"/>
              <a:t>First report due on April 30, 2022</a:t>
            </a:r>
          </a:p>
          <a:p>
            <a:pPr lvl="2">
              <a:lnSpc>
                <a:spcPts val="1560"/>
              </a:lnSpc>
              <a:spcBef>
                <a:spcPts val="50"/>
              </a:spcBef>
              <a:spcAft>
                <a:spcPts val="50"/>
              </a:spcAft>
            </a:pPr>
            <a:r>
              <a:rPr lang="en-US" sz="1400" dirty="0" smtClean="0"/>
              <a:t>Will cover reporting period from award date to 3/31/2022</a:t>
            </a:r>
          </a:p>
          <a:p>
            <a:pPr marL="914400" lvl="2" indent="0">
              <a:lnSpc>
                <a:spcPts val="1560"/>
              </a:lnSpc>
              <a:spcBef>
                <a:spcPts val="50"/>
              </a:spcBef>
              <a:spcAft>
                <a:spcPts val="50"/>
              </a:spcAft>
              <a:buNone/>
            </a:pPr>
            <a:endParaRPr lang="en-US" dirty="0" smtClean="0"/>
          </a:p>
          <a:p>
            <a:pPr lvl="1">
              <a:lnSpc>
                <a:spcPts val="1560"/>
              </a:lnSpc>
              <a:spcBef>
                <a:spcPts val="50"/>
              </a:spcBef>
              <a:spcAft>
                <a:spcPts val="50"/>
              </a:spcAft>
            </a:pPr>
            <a:r>
              <a:rPr lang="en-US" dirty="0" smtClean="0"/>
              <a:t>Annually every year thereafter on April 30th</a:t>
            </a:r>
          </a:p>
          <a:p>
            <a:pPr marL="457200" lvl="1" indent="0">
              <a:lnSpc>
                <a:spcPts val="1560"/>
              </a:lnSpc>
              <a:spcBef>
                <a:spcPts val="50"/>
              </a:spcBef>
              <a:spcAft>
                <a:spcPts val="50"/>
              </a:spcAft>
              <a:buNone/>
            </a:pPr>
            <a:endParaRPr lang="en-US" dirty="0" smtClean="0"/>
          </a:p>
          <a:p>
            <a:pPr lvl="1">
              <a:lnSpc>
                <a:spcPts val="1560"/>
              </a:lnSpc>
              <a:spcBef>
                <a:spcPts val="50"/>
              </a:spcBef>
              <a:spcAft>
                <a:spcPts val="50"/>
              </a:spcAft>
            </a:pPr>
            <a:r>
              <a:rPr lang="en-US" dirty="0" smtClean="0"/>
              <a:t>Final report in March 2027</a:t>
            </a:r>
          </a:p>
          <a:p>
            <a:pPr lvl="1">
              <a:lnSpc>
                <a:spcPts val="1560"/>
              </a:lnSpc>
              <a:spcBef>
                <a:spcPts val="50"/>
              </a:spcBef>
              <a:spcAft>
                <a:spcPts val="50"/>
              </a:spcAft>
            </a:pPr>
            <a:endParaRPr lang="en-US" dirty="0" smtClean="0"/>
          </a:p>
          <a:p>
            <a:pPr lvl="1">
              <a:lnSpc>
                <a:spcPts val="1560"/>
              </a:lnSpc>
              <a:spcBef>
                <a:spcPts val="50"/>
              </a:spcBef>
              <a:spcAft>
                <a:spcPts val="50"/>
              </a:spcAft>
            </a:pPr>
            <a:r>
              <a:rPr lang="en-US" dirty="0" smtClean="0"/>
              <a:t>Must include the following: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Expenditure details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Program statistics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Performance metrics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Civil Rights Act compliance details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8247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Engage community for public input</a:t>
            </a:r>
          </a:p>
          <a:p>
            <a:endParaRPr lang="en-US" dirty="0"/>
          </a:p>
          <a:p>
            <a:r>
              <a:rPr lang="en-US" dirty="0" smtClean="0"/>
              <a:t>Create staff review committee to establish policies, procedures, application process for applying for ARPA projects</a:t>
            </a:r>
          </a:p>
          <a:p>
            <a:endParaRPr lang="en-US" dirty="0"/>
          </a:p>
          <a:p>
            <a:r>
              <a:rPr lang="en-US" dirty="0" smtClean="0"/>
              <a:t>Funds must be obligated by 12/31/2024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P</a:t>
            </a:r>
            <a:r>
              <a:rPr lang="en-US" dirty="0" smtClean="0"/>
              <a:t>rojects must be completed by 12/31/2026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04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			Program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American Rescue Plan Act of 2021 (“ARPA”) was signed into law on March 11, </a:t>
            </a:r>
            <a:r>
              <a:rPr lang="en-US" sz="2400" dirty="0" smtClean="0"/>
              <a:t>2021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law provides $1.9 trillion for continued COVID-19 response and recovery, including $350 billion for the Coronavirus State and Local Fiscal Recovery </a:t>
            </a:r>
            <a:r>
              <a:rPr lang="en-US" sz="2400" dirty="0" smtClean="0"/>
              <a:t>Funds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A</a:t>
            </a:r>
            <a:r>
              <a:rPr lang="en-US" sz="2400" dirty="0" smtClean="0"/>
              <a:t>pproximately </a:t>
            </a:r>
            <a:r>
              <a:rPr lang="en-US" sz="2400" dirty="0"/>
              <a:t>$113 billion </a:t>
            </a:r>
            <a:r>
              <a:rPr lang="en-US" sz="2400" dirty="0" smtClean="0"/>
              <a:t>is to go to </a:t>
            </a:r>
            <a:r>
              <a:rPr lang="en-US" sz="2400" dirty="0"/>
              <a:t>Massachusetts in response to the COVID-19 </a:t>
            </a:r>
            <a:r>
              <a:rPr lang="en-US" sz="2400" dirty="0" smtClean="0"/>
              <a:t>pandemic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Funding </a:t>
            </a:r>
            <a:r>
              <a:rPr lang="en-US" sz="2400" dirty="0"/>
              <a:t>has been given to three groups: businesses and individuals, public entities, and Commonwealth </a:t>
            </a:r>
            <a:r>
              <a:rPr lang="en-US" sz="2400" dirty="0" smtClean="0"/>
              <a:t>agencies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003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Program Overview (cont’d)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600" dirty="0" smtClean="0"/>
              <a:t>Four types of recipients:</a:t>
            </a:r>
          </a:p>
          <a:p>
            <a:pPr marL="0" indent="0">
              <a:buNone/>
            </a:pPr>
            <a:endParaRPr lang="en-US" sz="2600" dirty="0"/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 smtClean="0"/>
              <a:t>Metropolitan cities and counties with populations over 250,000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 smtClean="0"/>
              <a:t>Metropolitan cities and counties with populations under 250,000 and received funding of more than $5 million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 smtClean="0"/>
              <a:t>Metropolitan cities and counties with populations under 250,000 and received funding of less than $5 million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600" dirty="0" smtClean="0"/>
              <a:t>Non-entitlement units of government**</a:t>
            </a:r>
          </a:p>
          <a:p>
            <a:pPr marL="1371600" lvl="2" indent="-457200">
              <a:buFont typeface="+mj-lt"/>
              <a:buAutoNum type="arabicPeriod"/>
            </a:pPr>
            <a:endParaRPr lang="en-US" sz="2600" dirty="0" smtClean="0"/>
          </a:p>
          <a:p>
            <a:pPr marL="914400" lvl="2" indent="0">
              <a:buNone/>
            </a:pPr>
            <a:endParaRPr lang="en-US" sz="2600" dirty="0"/>
          </a:p>
          <a:p>
            <a:pPr marL="914400" lvl="2" indent="0">
              <a:buNone/>
            </a:pPr>
            <a:r>
              <a:rPr lang="en-US" sz="2600" dirty="0" smtClean="0"/>
              <a:t>** Great Barrington is considered a non-entitlement unit of government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4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1" y="1193074"/>
            <a:ext cx="9601196" cy="1105988"/>
          </a:xfrm>
        </p:spPr>
        <p:txBody>
          <a:bodyPr/>
          <a:lstStyle/>
          <a:p>
            <a:pPr algn="ctr"/>
            <a:r>
              <a:rPr lang="en-US" b="1" dirty="0" smtClean="0"/>
              <a:t>Distribution of Funds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5401" y="2386149"/>
            <a:ext cx="9601196" cy="3823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Total funds to be allocated to Great Barrington: $2,075,908  </a:t>
            </a:r>
          </a:p>
          <a:p>
            <a:pPr lvl="1"/>
            <a:r>
              <a:rPr lang="en-US" dirty="0" smtClean="0"/>
              <a:t>$   726,923  Local Allocation</a:t>
            </a:r>
          </a:p>
          <a:p>
            <a:pPr lvl="1"/>
            <a:r>
              <a:rPr lang="en-US" dirty="0" smtClean="0"/>
              <a:t>$1,348,985  County Reallocation  </a:t>
            </a:r>
          </a:p>
          <a:p>
            <a:pPr marL="1371600" lvl="3" indent="0">
              <a:buNone/>
            </a:pPr>
            <a:endParaRPr lang="en-US" dirty="0" smtClean="0"/>
          </a:p>
          <a:p>
            <a:r>
              <a:rPr lang="en-US" dirty="0" smtClean="0"/>
              <a:t>Local Allocation will be distributed in two payments:</a:t>
            </a:r>
          </a:p>
          <a:p>
            <a:pPr lvl="1"/>
            <a:r>
              <a:rPr lang="en-US" dirty="0" smtClean="0"/>
              <a:t>50% in FY2022 (already received $363,462 on 7/20/21)</a:t>
            </a:r>
          </a:p>
          <a:p>
            <a:pPr lvl="1"/>
            <a:r>
              <a:rPr lang="en-US" dirty="0" smtClean="0"/>
              <a:t>50% approximately 12 months after receipt of first payment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285750" lvl="1"/>
            <a:r>
              <a:rPr lang="en-US" sz="2400" dirty="0"/>
              <a:t>County </a:t>
            </a:r>
            <a:r>
              <a:rPr lang="en-US" sz="2400" dirty="0" smtClean="0"/>
              <a:t>Reallocation </a:t>
            </a:r>
            <a:r>
              <a:rPr lang="en-US" sz="2400" dirty="0"/>
              <a:t>– received $674.492.41 on 8/17/21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405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Eligible Uses – Five Core Areas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Public Health Funding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Economic Impacts of the Public Health Emergency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Lost Public </a:t>
            </a:r>
            <a:r>
              <a:rPr lang="en-US" dirty="0"/>
              <a:t>S</a:t>
            </a:r>
            <a:r>
              <a:rPr lang="en-US" dirty="0" smtClean="0"/>
              <a:t>ector </a:t>
            </a:r>
            <a:r>
              <a:rPr lang="en-US" dirty="0"/>
              <a:t>R</a:t>
            </a:r>
            <a:r>
              <a:rPr lang="en-US" dirty="0" smtClean="0"/>
              <a:t>evenue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Premium Pay for Essential </a:t>
            </a:r>
            <a:r>
              <a:rPr lang="en-US" dirty="0"/>
              <a:t>W</a:t>
            </a:r>
            <a:r>
              <a:rPr lang="en-US" dirty="0" smtClean="0"/>
              <a:t>orkers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Water, Sewer and Broadband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9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Public Health Funding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Includes COVID-19: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Mitigation efforts including vaccination, testing, tracing, PPE, etc.</a:t>
            </a:r>
          </a:p>
          <a:p>
            <a:r>
              <a:rPr lang="en-US" sz="2000" dirty="0" smtClean="0"/>
              <a:t>Medical expenses </a:t>
            </a:r>
          </a:p>
          <a:p>
            <a:r>
              <a:rPr lang="en-US" sz="2000" dirty="0" smtClean="0"/>
              <a:t>Behavioral health</a:t>
            </a:r>
          </a:p>
          <a:p>
            <a:r>
              <a:rPr lang="en-US" sz="2000" dirty="0" smtClean="0"/>
              <a:t>Certain public health and safety expenses including payroll costs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874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2" y="740229"/>
            <a:ext cx="11242964" cy="10189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Economic Impacts of the Public Health Emergency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946" y="2447110"/>
            <a:ext cx="9601196" cy="4110444"/>
          </a:xfrm>
        </p:spPr>
        <p:txBody>
          <a:bodyPr>
            <a:noAutofit/>
          </a:bodyPr>
          <a:lstStyle/>
          <a:p>
            <a:pPr marL="0" indent="0">
              <a:spcBef>
                <a:spcPts val="50"/>
              </a:spcBef>
              <a:spcAft>
                <a:spcPts val="50"/>
              </a:spcAft>
              <a:buNone/>
            </a:pPr>
            <a:r>
              <a:rPr lang="en-US" sz="1800" dirty="0" smtClean="0"/>
              <a:t>Includes efforts to mitigate economic harm to the following:</a:t>
            </a:r>
          </a:p>
          <a:p>
            <a:pPr marL="0" indent="0">
              <a:spcBef>
                <a:spcPts val="50"/>
              </a:spcBef>
              <a:spcAft>
                <a:spcPts val="50"/>
              </a:spcAft>
              <a:buNone/>
            </a:pPr>
            <a:endParaRPr lang="en-US" sz="1800" dirty="0"/>
          </a:p>
          <a:p>
            <a:pPr lvl="1">
              <a:lnSpc>
                <a:spcPts val="2160"/>
              </a:lnSpc>
              <a:spcBef>
                <a:spcPts val="30"/>
              </a:spcBef>
              <a:spcAft>
                <a:spcPts val="30"/>
              </a:spcAft>
            </a:pPr>
            <a:r>
              <a:rPr lang="en-US" sz="1800" dirty="0" smtClean="0"/>
              <a:t>Households </a:t>
            </a:r>
            <a:r>
              <a:rPr lang="en-US" sz="1800" dirty="0"/>
              <a:t>(e.g., assistance for food, rent, mortgage)</a:t>
            </a:r>
          </a:p>
          <a:p>
            <a:pPr marL="457200" lvl="1" indent="0">
              <a:lnSpc>
                <a:spcPts val="2160"/>
              </a:lnSpc>
              <a:spcBef>
                <a:spcPts val="30"/>
              </a:spcBef>
              <a:spcAft>
                <a:spcPts val="30"/>
              </a:spcAft>
              <a:buNone/>
            </a:pPr>
            <a:endParaRPr lang="en-US" sz="1800" dirty="0" smtClean="0"/>
          </a:p>
          <a:p>
            <a:pPr lvl="1">
              <a:lnSpc>
                <a:spcPts val="2160"/>
              </a:lnSpc>
              <a:spcBef>
                <a:spcPts val="30"/>
              </a:spcBef>
              <a:spcAft>
                <a:spcPts val="30"/>
              </a:spcAft>
            </a:pPr>
            <a:r>
              <a:rPr lang="en-US" sz="1800" dirty="0" smtClean="0"/>
              <a:t>Workers (e.g., training, unemployment benefits)</a:t>
            </a:r>
          </a:p>
          <a:p>
            <a:pPr marL="914400" lvl="2" indent="0">
              <a:lnSpc>
                <a:spcPts val="2160"/>
              </a:lnSpc>
              <a:spcBef>
                <a:spcPts val="30"/>
              </a:spcBef>
              <a:spcAft>
                <a:spcPts val="30"/>
              </a:spcAft>
              <a:buNone/>
            </a:pPr>
            <a:endParaRPr lang="en-US" dirty="0" smtClean="0"/>
          </a:p>
          <a:p>
            <a:pPr lvl="1">
              <a:lnSpc>
                <a:spcPts val="2160"/>
              </a:lnSpc>
              <a:spcBef>
                <a:spcPts val="30"/>
              </a:spcBef>
              <a:spcAft>
                <a:spcPts val="30"/>
              </a:spcAft>
            </a:pPr>
            <a:r>
              <a:rPr lang="en-US" sz="1800" dirty="0" smtClean="0"/>
              <a:t>Small businesses (e.g. economic assistance)</a:t>
            </a:r>
          </a:p>
          <a:p>
            <a:pPr lvl="1">
              <a:lnSpc>
                <a:spcPts val="2160"/>
              </a:lnSpc>
              <a:spcBef>
                <a:spcPts val="30"/>
              </a:spcBef>
              <a:spcAft>
                <a:spcPts val="30"/>
              </a:spcAft>
            </a:pPr>
            <a:endParaRPr lang="en-US" sz="1800" dirty="0"/>
          </a:p>
          <a:p>
            <a:pPr lvl="1">
              <a:lnSpc>
                <a:spcPts val="2160"/>
              </a:lnSpc>
              <a:spcBef>
                <a:spcPts val="30"/>
              </a:spcBef>
              <a:spcAft>
                <a:spcPts val="30"/>
              </a:spcAft>
            </a:pPr>
            <a:r>
              <a:rPr lang="en-US" sz="1800" dirty="0" smtClean="0"/>
              <a:t>Affected industries (e.g. tourism and hospitality sectors)</a:t>
            </a:r>
          </a:p>
          <a:p>
            <a:pPr lvl="1">
              <a:lnSpc>
                <a:spcPts val="2160"/>
              </a:lnSpc>
              <a:spcBef>
                <a:spcPts val="30"/>
              </a:spcBef>
              <a:spcAft>
                <a:spcPts val="30"/>
              </a:spcAft>
            </a:pPr>
            <a:endParaRPr lang="en-US" sz="1800" dirty="0"/>
          </a:p>
          <a:p>
            <a:pPr lvl="1">
              <a:lnSpc>
                <a:spcPts val="2160"/>
              </a:lnSpc>
              <a:spcBef>
                <a:spcPts val="30"/>
              </a:spcBef>
              <a:spcAft>
                <a:spcPts val="30"/>
              </a:spcAft>
            </a:pPr>
            <a:r>
              <a:rPr lang="en-US" sz="1800" dirty="0" smtClean="0"/>
              <a:t>Public sector (e.g. rehiring staff)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C00000"/>
                </a:solidFill>
              </a:rPr>
              <a:t>**The Town will be required to justify that the project responds to the economic impact of the public health emergency 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53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3439"/>
            <a:ext cx="10515600" cy="101890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Lost Public Sector Revenue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6514"/>
            <a:ext cx="10515600" cy="45894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000" dirty="0" smtClean="0"/>
              <a:t>Can be used to fund government services to the extent of revenue reductions from the pandemic</a:t>
            </a:r>
            <a:endParaRPr lang="en-US" sz="2000" dirty="0"/>
          </a:p>
          <a:p>
            <a:r>
              <a:rPr lang="en-US" sz="2000" dirty="0" smtClean="0"/>
              <a:t>“general revenues” – still questions regarding the definition; however DOR has issued preliminary guidance</a:t>
            </a:r>
          </a:p>
          <a:p>
            <a:r>
              <a:rPr lang="en-US" sz="2000" dirty="0" smtClean="0"/>
              <a:t>Includes the loss of revenues from taxes, current charge and miscellaneous general revenue</a:t>
            </a:r>
          </a:p>
          <a:p>
            <a:r>
              <a:rPr lang="en-US" sz="2000" dirty="0" smtClean="0"/>
              <a:t>Excludes: refunds, proceeds from issuance of debt or sale of investments, and revenue generated by utilities</a:t>
            </a:r>
          </a:p>
          <a:p>
            <a:r>
              <a:rPr lang="en-US" sz="2000" dirty="0" smtClean="0"/>
              <a:t>Calculation of lost revenue is very complex – requires taking four different points in time, identifying actuals, estimating counterfactual revenue, etc.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888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Premium Pay for Essential Workers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Funds may be used for additional support for those faced with the greatest health risks because of their service in critical infrastructure sectors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59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706</TotalTime>
  <Words>791</Words>
  <Application>Microsoft Office PowerPoint</Application>
  <PresentationFormat>Widescreen</PresentationFormat>
  <Paragraphs>112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  American Rescue Plan Act</vt:lpstr>
      <vt:lpstr>   Program Overview</vt:lpstr>
      <vt:lpstr>Program Overview (cont’d)</vt:lpstr>
      <vt:lpstr>Distribution of Funds</vt:lpstr>
      <vt:lpstr>Eligible Uses – Five Core Areas</vt:lpstr>
      <vt:lpstr>Public Health Funding</vt:lpstr>
      <vt:lpstr>Economic Impacts of the Public Health Emergency</vt:lpstr>
      <vt:lpstr>Lost Public Sector Revenue</vt:lpstr>
      <vt:lpstr>Premium Pay for Essential Workers</vt:lpstr>
      <vt:lpstr>Water, Sewer and Broadband Infrastructure</vt:lpstr>
      <vt:lpstr>Reporting Requirements</vt:lpstr>
      <vt:lpstr>Next Steps</vt:lpstr>
    </vt:vector>
  </TitlesOfParts>
  <Company>Town of Great Barrington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Carmel</dc:creator>
  <cp:lastModifiedBy>Mark Pruhenski</cp:lastModifiedBy>
  <cp:revision>39</cp:revision>
  <dcterms:created xsi:type="dcterms:W3CDTF">2021-09-24T12:26:44Z</dcterms:created>
  <dcterms:modified xsi:type="dcterms:W3CDTF">2021-10-04T17:52:39Z</dcterms:modified>
</cp:coreProperties>
</file>